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4"/>
    <p:sldMasterId id="2147483720" r:id="rId5"/>
    <p:sldMasterId id="2147483721" r:id="rId6"/>
    <p:sldMasterId id="2147483722" r:id="rId7"/>
    <p:sldMasterId id="2147483723" r:id="rId8"/>
    <p:sldMasterId id="2147483724" r:id="rId9"/>
    <p:sldMasterId id="2147483725" r:id="rId10"/>
    <p:sldMasterId id="214748372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</p:sldIdLst>
  <p:sldSz cy="5143500" cx="9144000"/>
  <p:notesSz cx="6858000" cy="9144000"/>
  <p:embeddedFontLst>
    <p:embeddedFont>
      <p:font typeface="Secular One"/>
      <p:regular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EB Garamond"/>
      <p:regular r:id="rId46"/>
      <p:bold r:id="rId47"/>
      <p:italic r:id="rId48"/>
      <p:boldItalic r:id="rId49"/>
    </p:embeddedFont>
    <p:embeddedFont>
      <p:font typeface="Spectral"/>
      <p:regular r:id="rId50"/>
      <p:bold r:id="rId51"/>
      <p:italic r:id="rId52"/>
      <p:boldItalic r:id="rId53"/>
    </p:embeddedFont>
    <p:embeddedFont>
      <p:font typeface="EB Garamond Regular"/>
      <p:bold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Spectral ExtraBold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EBGaramond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EBGaramond-italic.fntdata"/><Relationship Id="rId47" Type="http://schemas.openxmlformats.org/officeDocument/2006/relationships/font" Target="fonts/EBGaramond-bold.fntdata"/><Relationship Id="rId49" Type="http://schemas.openxmlformats.org/officeDocument/2006/relationships/font" Target="fonts/EBGaramon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font" Target="fonts/SecularOne-regular.fntdata"/><Relationship Id="rId36" Type="http://schemas.openxmlformats.org/officeDocument/2006/relationships/slide" Target="slides/slide24.xml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61" Type="http://schemas.openxmlformats.org/officeDocument/2006/relationships/font" Target="fonts/SpectralExtraBold-boldItalic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font" Target="fonts/SpectralExtraBold-bold.fntdata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font" Target="fonts/Spectral-bold.fntdata"/><Relationship Id="rId50" Type="http://schemas.openxmlformats.org/officeDocument/2006/relationships/font" Target="fonts/Spectral-regular.fntdata"/><Relationship Id="rId53" Type="http://schemas.openxmlformats.org/officeDocument/2006/relationships/font" Target="fonts/Spectral-boldItalic.fntdata"/><Relationship Id="rId52" Type="http://schemas.openxmlformats.org/officeDocument/2006/relationships/font" Target="fonts/Spectral-italic.fntdata"/><Relationship Id="rId11" Type="http://schemas.openxmlformats.org/officeDocument/2006/relationships/slideMaster" Target="slideMasters/slideMaster8.xml"/><Relationship Id="rId55" Type="http://schemas.openxmlformats.org/officeDocument/2006/relationships/font" Target="fonts/EBGaramondRegular-boldItalic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EBGaramondRegular-bold.fntdata"/><Relationship Id="rId13" Type="http://schemas.openxmlformats.org/officeDocument/2006/relationships/slide" Target="slides/slide1.xml"/><Relationship Id="rId57" Type="http://schemas.openxmlformats.org/officeDocument/2006/relationships/font" Target="fonts/Merriweather-bold.fntdata"/><Relationship Id="rId12" Type="http://schemas.openxmlformats.org/officeDocument/2006/relationships/notesMaster" Target="notesMasters/notesMaster1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3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2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65fc807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65fc807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556d30d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e556d30d2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556d30d2f_2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e556d30d2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556d30d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e556d30d2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556d30d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e556d30d2f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e556d30d2f_2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e556d30d2f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556d30d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e556d30d2f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6772e9070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e6772e9070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6601a5671_3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ge6601a5671_3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6601a5671_3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ge6601a5671_3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6601a56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ge6601a5671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56d30a20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e556d30a2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67e0f04b3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e67e0f04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67e0f04b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e67e0f04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6772e9070_4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e6772e9070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67e0f04b3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e67e0f04b3_3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6601a5671_2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0" name="Google Shape;840;ge6601a5671_26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556d30a20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e556d30a2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6772e9070_6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e6772e9070_6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556d30d2f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e556d30d2f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6772e9070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e6772e9070_4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556d30d2f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e556d30d2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66810bef0_3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e66810bef0_3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556d30d2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e556d30d2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63" name="Google Shape;163;p2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32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79" name="Google Shape;179;p32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2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2" name="Google Shape;192;p3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3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1" name="Google Shape;211;p3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2" name="Google Shape;222;p3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27" name="Google Shape;227;p3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39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 poi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43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5" name="Google Shape;255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7" name="Google Shape;267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0" name="Google Shape;280;p4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2" name="Google Shape;282;p4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3" name="Google Shape;283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5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6" name="Google Shape;306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34" name="Google Shape;334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5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0" name="Google Shape;340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59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6" name="Google Shape;346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6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9" name="Google Shape;359;p6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0" name="Google Shape;360;p6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1" name="Google Shape;361;p6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73" name="Google Shape;373;p6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4" name="Google Shape;374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9" name="Google Shape;379;p6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1" name="Google Shape;381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6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6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6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3" name="Google Shape;393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6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6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5" name="Google Shape;405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0" name="Google Shape;410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71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2" name="Google Shape;422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8" name="Google Shape;428;p7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73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5" name="Google Shape;435;p73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6" name="Google Shape;436;p7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7" name="Google Shape;437;p7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8" name="Google Shape;438;p7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44" name="Google Shape;444;p7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5" name="Google Shape;445;p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" name="Google Shape;447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7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2" name="Google Shape;452;p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7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4" name="Google Shape;454;p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7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8" name="Google Shape;458;p7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7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7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7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40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Relationship Id="rId4" Type="http://schemas.openxmlformats.org/officeDocument/2006/relationships/image" Target="../media/image46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52.jpg"/><Relationship Id="rId8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L9ZNV9Wrho8tgXrravjoF1NfG1Nzh-YS/view" TargetMode="External"/><Relationship Id="rId4" Type="http://schemas.openxmlformats.org/officeDocument/2006/relationships/image" Target="../media/image5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rMTZCbK-l30lrqltU3g1NXn_zADKwoX6/view" TargetMode="External"/><Relationship Id="rId4" Type="http://schemas.openxmlformats.org/officeDocument/2006/relationships/image" Target="../media/image57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a360.co/3l5Nbpg" TargetMode="External"/><Relationship Id="rId10" Type="http://schemas.openxmlformats.org/officeDocument/2006/relationships/hyperlink" Target="https://a360.co/3x4oN9G" TargetMode="External"/><Relationship Id="rId13" Type="http://schemas.openxmlformats.org/officeDocument/2006/relationships/hyperlink" Target="https://a360.co/3rE2mXK" TargetMode="External"/><Relationship Id="rId12" Type="http://schemas.openxmlformats.org/officeDocument/2006/relationships/hyperlink" Target="https://a360.co/3A6sE96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hyperlink" Target="https://a360.co/3y9sah3" TargetMode="External"/><Relationship Id="rId15" Type="http://schemas.openxmlformats.org/officeDocument/2006/relationships/hyperlink" Target="https://a360.co/3zY5rVN" TargetMode="External"/><Relationship Id="rId14" Type="http://schemas.openxmlformats.org/officeDocument/2006/relationships/image" Target="../media/image63.png"/><Relationship Id="rId17" Type="http://schemas.openxmlformats.org/officeDocument/2006/relationships/image" Target="../media/image71.png"/><Relationship Id="rId16" Type="http://schemas.openxmlformats.org/officeDocument/2006/relationships/image" Target="../media/image74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18" Type="http://schemas.openxmlformats.org/officeDocument/2006/relationships/hyperlink" Target="https://a360.co/3zJfJsr" TargetMode="External"/><Relationship Id="rId7" Type="http://schemas.openxmlformats.org/officeDocument/2006/relationships/image" Target="../media/image60.png"/><Relationship Id="rId8" Type="http://schemas.openxmlformats.org/officeDocument/2006/relationships/hyperlink" Target="https://a360.co/3iXK6V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7C2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 txBox="1"/>
          <p:nvPr>
            <p:ph idx="4294967295" type="title"/>
          </p:nvPr>
        </p:nvSpPr>
        <p:spPr>
          <a:xfrm>
            <a:off x="3585825" y="614200"/>
            <a:ext cx="42603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58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Aeromodelling Club</a:t>
            </a:r>
            <a:endParaRPr b="0" sz="358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58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IIT Kanpu</a:t>
            </a:r>
            <a:r>
              <a:rPr b="0" lang="en" sz="358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endParaRPr b="0" sz="358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4" name="Google Shape;474;p80"/>
          <p:cNvSpPr txBox="1"/>
          <p:nvPr>
            <p:ph idx="4294967295" type="body"/>
          </p:nvPr>
        </p:nvSpPr>
        <p:spPr>
          <a:xfrm>
            <a:off x="2441850" y="3240675"/>
            <a:ext cx="4260300" cy="62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rgbClr val="EB7C22"/>
                </a:solidFill>
                <a:latin typeface="Spectral"/>
                <a:ea typeface="Spectral"/>
                <a:cs typeface="Spectral"/>
                <a:sym typeface="Spectral"/>
              </a:rPr>
              <a:t>CAD FUSION 360</a:t>
            </a:r>
            <a:r>
              <a:rPr b="1" lang="en" sz="3200">
                <a:solidFill>
                  <a:srgbClr val="EB7C22"/>
                </a:solidFill>
                <a:highlight>
                  <a:srgbClr val="FFF2CC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 sz="3200">
              <a:solidFill>
                <a:srgbClr val="EB7C22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75" name="Google Shape;475;p80"/>
          <p:cNvPicPr preferRelativeResize="0"/>
          <p:nvPr/>
        </p:nvPicPr>
        <p:blipFill rotWithShape="1">
          <a:blip r:embed="rId3">
            <a:alphaModFix/>
          </a:blip>
          <a:srcRect b="8222" l="4991" r="6661" t="8046"/>
          <a:stretch/>
        </p:blipFill>
        <p:spPr>
          <a:xfrm>
            <a:off x="1406425" y="532425"/>
            <a:ext cx="1918800" cy="1818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p80"/>
          <p:cNvSpPr txBox="1"/>
          <p:nvPr/>
        </p:nvSpPr>
        <p:spPr>
          <a:xfrm>
            <a:off x="3585825" y="1686000"/>
            <a:ext cx="487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Secular One"/>
                <a:ea typeface="Secular One"/>
                <a:cs typeface="Secular One"/>
                <a:sym typeface="Secular One"/>
              </a:rPr>
              <a:t>Semester Project 2021</a:t>
            </a:r>
            <a:endParaRPr sz="2400">
              <a:solidFill>
                <a:srgbClr val="FFD966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477" name="Google Shape;477;p80"/>
          <p:cNvSpPr txBox="1"/>
          <p:nvPr/>
        </p:nvSpPr>
        <p:spPr>
          <a:xfrm>
            <a:off x="0" y="4269500"/>
            <a:ext cx="9144000" cy="873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EB7C22"/>
                </a:solidFill>
                <a:latin typeface="Secular One"/>
                <a:ea typeface="Secular One"/>
                <a:cs typeface="Secular One"/>
                <a:sym typeface="Secular One"/>
              </a:rPr>
              <a:t>Project Mentors</a:t>
            </a:r>
            <a:endParaRPr sz="1800">
              <a:solidFill>
                <a:srgbClr val="EB7C22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ectral"/>
                <a:ea typeface="Spectral"/>
                <a:cs typeface="Spectral"/>
                <a:sym typeface="Spectral"/>
              </a:rPr>
              <a:t>1. </a:t>
            </a:r>
            <a:r>
              <a:rPr b="1" lang="en" sz="1800">
                <a:latin typeface="Spectral"/>
                <a:ea typeface="Spectral"/>
                <a:cs typeface="Spectral"/>
                <a:sym typeface="Spectral"/>
              </a:rPr>
              <a:t>Mohit Anand          2. Raj Agarwal          3. Pranshu Singhal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7C22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 txBox="1"/>
          <p:nvPr>
            <p:ph type="ctrTitle"/>
          </p:nvPr>
        </p:nvSpPr>
        <p:spPr>
          <a:xfrm>
            <a:off x="6192250" y="3865500"/>
            <a:ext cx="2673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4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Simulation</a:t>
            </a:r>
            <a:endParaRPr sz="404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404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Workspace</a:t>
            </a:r>
            <a:endParaRPr sz="404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11" name="Google Shape;611;p89"/>
          <p:cNvSpPr/>
          <p:nvPr/>
        </p:nvSpPr>
        <p:spPr>
          <a:xfrm>
            <a:off x="0" y="1591663"/>
            <a:ext cx="2798064" cy="3551837"/>
          </a:xfrm>
          <a:custGeom>
            <a:rect b="b" l="l" r="r" t="t"/>
            <a:pathLst>
              <a:path extrusionOk="0" h="4735782" w="373075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9"/>
          <p:cNvSpPr/>
          <p:nvPr/>
        </p:nvSpPr>
        <p:spPr>
          <a:xfrm>
            <a:off x="0" y="1716249"/>
            <a:ext cx="2673479" cy="3427251"/>
          </a:xfrm>
          <a:custGeom>
            <a:rect b="b" l="l" r="r" t="t"/>
            <a:pathLst>
              <a:path extrusionOk="0" h="4569668" w="356463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72" y="80184"/>
            <a:ext cx="6029081" cy="75363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89"/>
          <p:cNvSpPr/>
          <p:nvPr/>
        </p:nvSpPr>
        <p:spPr>
          <a:xfrm>
            <a:off x="3425688" y="1333431"/>
            <a:ext cx="2386500" cy="23865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9"/>
          <p:cNvSpPr/>
          <p:nvPr/>
        </p:nvSpPr>
        <p:spPr>
          <a:xfrm>
            <a:off x="3549132" y="1456875"/>
            <a:ext cx="2139600" cy="21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9"/>
          <p:cNvSpPr/>
          <p:nvPr/>
        </p:nvSpPr>
        <p:spPr>
          <a:xfrm>
            <a:off x="6564426" y="-3248"/>
            <a:ext cx="2579574" cy="2838868"/>
          </a:xfrm>
          <a:custGeom>
            <a:rect b="b" l="l" r="r" t="t"/>
            <a:pathLst>
              <a:path extrusionOk="0" h="3785157" w="3439432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9"/>
          <p:cNvSpPr/>
          <p:nvPr/>
        </p:nvSpPr>
        <p:spPr>
          <a:xfrm>
            <a:off x="6689071" y="-3249"/>
            <a:ext cx="2454929" cy="2714224"/>
          </a:xfrm>
          <a:custGeom>
            <a:rect b="b" l="l" r="r" t="t"/>
            <a:pathLst>
              <a:path extrusionOk="0" h="3618965" w="3273238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89"/>
          <p:cNvPicPr preferRelativeResize="0"/>
          <p:nvPr/>
        </p:nvPicPr>
        <p:blipFill rotWithShape="1">
          <a:blip r:embed="rId4">
            <a:alphaModFix/>
          </a:blip>
          <a:srcRect b="8574" l="10832" r="29383" t="22612"/>
          <a:stretch/>
        </p:blipFill>
        <p:spPr>
          <a:xfrm>
            <a:off x="3718272" y="2025908"/>
            <a:ext cx="1791664" cy="109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 rotWithShape="1">
          <a:blip r:embed="rId5">
            <a:alphaModFix/>
          </a:blip>
          <a:srcRect b="0" l="54128" r="0" t="17129"/>
          <a:stretch/>
        </p:blipFill>
        <p:spPr>
          <a:xfrm>
            <a:off x="7320963" y="42398"/>
            <a:ext cx="1823037" cy="206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9"/>
          <p:cNvPicPr preferRelativeResize="0"/>
          <p:nvPr/>
        </p:nvPicPr>
        <p:blipFill rotWithShape="1">
          <a:blip r:embed="rId6">
            <a:alphaModFix/>
          </a:blip>
          <a:srcRect b="12703" l="16070" r="17053" t="30533"/>
          <a:stretch/>
        </p:blipFill>
        <p:spPr>
          <a:xfrm>
            <a:off x="30050" y="2835625"/>
            <a:ext cx="2246200" cy="15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0"/>
          <p:cNvSpPr/>
          <p:nvPr/>
        </p:nvSpPr>
        <p:spPr>
          <a:xfrm flipH="1">
            <a:off x="382715" y="664865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90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90"/>
          <p:cNvSpPr/>
          <p:nvPr/>
        </p:nvSpPr>
        <p:spPr>
          <a:xfrm>
            <a:off x="600123" y="482600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0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0"/>
          <p:cNvSpPr txBox="1"/>
          <p:nvPr/>
        </p:nvSpPr>
        <p:spPr>
          <a:xfrm>
            <a:off x="835100" y="1605175"/>
            <a:ext cx="22956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 is essential for designers to justify their design with a given set of criteria. </a:t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Fusion 360 is in-built with simulation. </a:t>
            </a:r>
            <a:endParaRPr b="0" i="0" sz="14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simulation uses finite element analyses to predict performance.</a:t>
            </a:r>
            <a:endParaRPr sz="1100"/>
          </a:p>
        </p:txBody>
      </p:sp>
      <p:sp>
        <p:nvSpPr>
          <p:cNvPr id="631" name="Google Shape;631;p90"/>
          <p:cNvSpPr txBox="1"/>
          <p:nvPr/>
        </p:nvSpPr>
        <p:spPr>
          <a:xfrm>
            <a:off x="781632" y="757714"/>
            <a:ext cx="252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Simulation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Workspace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2" name="Google Shape;632;p90"/>
          <p:cNvPicPr preferRelativeResize="0"/>
          <p:nvPr/>
        </p:nvPicPr>
        <p:blipFill rotWithShape="1">
          <a:blip r:embed="rId3">
            <a:alphaModFix/>
          </a:blip>
          <a:srcRect b="36484" l="11715" r="67589" t="31893"/>
          <a:stretch/>
        </p:blipFill>
        <p:spPr>
          <a:xfrm>
            <a:off x="3827475" y="482600"/>
            <a:ext cx="4942598" cy="39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1"/>
          <p:cNvSpPr/>
          <p:nvPr/>
        </p:nvSpPr>
        <p:spPr>
          <a:xfrm>
            <a:off x="0" y="0"/>
            <a:ext cx="9144000" cy="5038058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rgbClr val="EB7C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713" y="714372"/>
            <a:ext cx="2135980" cy="128468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714373"/>
            <a:ext cx="2135980" cy="128468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25" y="714373"/>
            <a:ext cx="2140744" cy="128468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2" name="Google Shape;642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250" y="714374"/>
            <a:ext cx="2140744" cy="128468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3" name="Google Shape;643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187" y="2470070"/>
            <a:ext cx="2143124" cy="128111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4" name="Google Shape;644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7225" y="2449235"/>
            <a:ext cx="2143124" cy="128825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5" name="Google Shape;645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913" y="2461736"/>
            <a:ext cx="2143124" cy="128944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6" name="Google Shape;646;p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2263" y="2456379"/>
            <a:ext cx="2143124" cy="127992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7C2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2"/>
          <p:cNvSpPr txBox="1"/>
          <p:nvPr>
            <p:ph type="ctrTitle"/>
          </p:nvPr>
        </p:nvSpPr>
        <p:spPr>
          <a:xfrm>
            <a:off x="4817025" y="4034075"/>
            <a:ext cx="4287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Generative design</a:t>
            </a:r>
            <a:endParaRPr sz="36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Workspace</a:t>
            </a:r>
            <a:endParaRPr sz="36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i="1" sz="14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i="1" sz="8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i="1" sz="1700">
              <a:solidFill>
                <a:srgbClr val="FFE599"/>
              </a:solidFill>
            </a:endParaRPr>
          </a:p>
        </p:txBody>
      </p:sp>
      <p:sp>
        <p:nvSpPr>
          <p:cNvPr id="652" name="Google Shape;652;p92"/>
          <p:cNvSpPr/>
          <p:nvPr/>
        </p:nvSpPr>
        <p:spPr>
          <a:xfrm>
            <a:off x="0" y="1591663"/>
            <a:ext cx="2798064" cy="3551837"/>
          </a:xfrm>
          <a:custGeom>
            <a:rect b="b" l="l" r="r" t="t"/>
            <a:pathLst>
              <a:path extrusionOk="0" h="4735782" w="373075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92"/>
          <p:cNvSpPr/>
          <p:nvPr/>
        </p:nvSpPr>
        <p:spPr>
          <a:xfrm>
            <a:off x="0" y="1716249"/>
            <a:ext cx="2673479" cy="3427251"/>
          </a:xfrm>
          <a:custGeom>
            <a:rect b="b" l="l" r="r" t="t"/>
            <a:pathLst>
              <a:path extrusionOk="0" h="4569668" w="356463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3603363" y="1378506"/>
            <a:ext cx="2386500" cy="23865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2"/>
          <p:cNvSpPr/>
          <p:nvPr/>
        </p:nvSpPr>
        <p:spPr>
          <a:xfrm>
            <a:off x="3726807" y="1501950"/>
            <a:ext cx="2139600" cy="21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2"/>
          <p:cNvSpPr/>
          <p:nvPr/>
        </p:nvSpPr>
        <p:spPr>
          <a:xfrm>
            <a:off x="6564426" y="-3248"/>
            <a:ext cx="2579574" cy="2838868"/>
          </a:xfrm>
          <a:custGeom>
            <a:rect b="b" l="l" r="r" t="t"/>
            <a:pathLst>
              <a:path extrusionOk="0" h="3785157" w="3439432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2"/>
          <p:cNvSpPr/>
          <p:nvPr/>
        </p:nvSpPr>
        <p:spPr>
          <a:xfrm>
            <a:off x="6689071" y="-3249"/>
            <a:ext cx="2454929" cy="2714224"/>
          </a:xfrm>
          <a:custGeom>
            <a:rect b="b" l="l" r="r" t="t"/>
            <a:pathLst>
              <a:path extrusionOk="0" h="3618965" w="3273238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92"/>
          <p:cNvPicPr preferRelativeResize="0"/>
          <p:nvPr/>
        </p:nvPicPr>
        <p:blipFill rotWithShape="1">
          <a:blip r:embed="rId3">
            <a:alphaModFix/>
          </a:blip>
          <a:srcRect b="4177" l="12241" r="5603" t="0"/>
          <a:stretch/>
        </p:blipFill>
        <p:spPr>
          <a:xfrm>
            <a:off x="4248188" y="1834100"/>
            <a:ext cx="1190250" cy="1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2"/>
          <p:cNvPicPr preferRelativeResize="0"/>
          <p:nvPr/>
        </p:nvPicPr>
        <p:blipFill rotWithShape="1">
          <a:blip r:embed="rId4">
            <a:alphaModFix/>
          </a:blip>
          <a:srcRect b="0" l="21668" r="12329" t="0"/>
          <a:stretch/>
        </p:blipFill>
        <p:spPr>
          <a:xfrm>
            <a:off x="7312450" y="118075"/>
            <a:ext cx="1735150" cy="20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2"/>
          <p:cNvPicPr preferRelativeResize="0"/>
          <p:nvPr/>
        </p:nvPicPr>
        <p:blipFill rotWithShape="1">
          <a:blip r:embed="rId5">
            <a:alphaModFix/>
          </a:blip>
          <a:srcRect b="13256" l="30015" r="12516" t="29156"/>
          <a:stretch/>
        </p:blipFill>
        <p:spPr>
          <a:xfrm>
            <a:off x="141200" y="2874286"/>
            <a:ext cx="2139599" cy="152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00" y="118075"/>
            <a:ext cx="6278124" cy="579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3"/>
          <p:cNvSpPr/>
          <p:nvPr/>
        </p:nvSpPr>
        <p:spPr>
          <a:xfrm flipH="1">
            <a:off x="382715" y="664865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93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93"/>
          <p:cNvSpPr/>
          <p:nvPr/>
        </p:nvSpPr>
        <p:spPr>
          <a:xfrm>
            <a:off x="600121" y="468998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93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93"/>
          <p:cNvSpPr txBox="1"/>
          <p:nvPr/>
        </p:nvSpPr>
        <p:spPr>
          <a:xfrm>
            <a:off x="843625" y="1967813"/>
            <a:ext cx="22956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Design lets you define a design problem through goals and constraints and yields a collection of designs that meet your requirements. Then you can inspect the designs to select the one you desire the most and is optimal for your work.</a:t>
            </a:r>
            <a:endParaRPr sz="1100"/>
          </a:p>
        </p:txBody>
      </p:sp>
      <p:sp>
        <p:nvSpPr>
          <p:cNvPr id="672" name="Google Shape;672;p93"/>
          <p:cNvSpPr txBox="1"/>
          <p:nvPr/>
        </p:nvSpPr>
        <p:spPr>
          <a:xfrm>
            <a:off x="786250" y="701650"/>
            <a:ext cx="2702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Generative</a:t>
            </a:r>
            <a:r>
              <a:rPr b="1" lang="en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b="1" sz="25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Workspace</a:t>
            </a:r>
            <a:endParaRPr b="1" sz="25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3" name="Google Shape;6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675" y="469004"/>
            <a:ext cx="4728759" cy="39386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B7C22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94"/>
          <p:cNvSpPr/>
          <p:nvPr/>
        </p:nvSpPr>
        <p:spPr>
          <a:xfrm>
            <a:off x="0" y="0"/>
            <a:ext cx="9144000" cy="4929211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rgbClr val="EB7C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0" y="393300"/>
            <a:ext cx="2698536" cy="15570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000" y="394450"/>
            <a:ext cx="2656513" cy="1554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275" y="393300"/>
            <a:ext cx="2694549" cy="15570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3" name="Google Shape;683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962" y="2351775"/>
            <a:ext cx="2714276" cy="1784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4" name="Google Shape;684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737" y="2351775"/>
            <a:ext cx="2656524" cy="17847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5" name="Google Shape;685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6025" y="2364150"/>
            <a:ext cx="2656525" cy="1759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5"/>
          <p:cNvSpPr/>
          <p:nvPr/>
        </p:nvSpPr>
        <p:spPr>
          <a:xfrm>
            <a:off x="152250" y="87900"/>
            <a:ext cx="4202400" cy="615600"/>
          </a:xfrm>
          <a:prstGeom prst="rect">
            <a:avLst/>
          </a:prstGeom>
          <a:solidFill>
            <a:srgbClr val="EB7C2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5"/>
          <p:cNvSpPr txBox="1"/>
          <p:nvPr/>
        </p:nvSpPr>
        <p:spPr>
          <a:xfrm>
            <a:off x="261500" y="87900"/>
            <a:ext cx="40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Georgia"/>
                <a:ea typeface="Georgia"/>
                <a:cs typeface="Georgia"/>
                <a:sym typeface="Georgia"/>
              </a:rPr>
              <a:t>Airfoil DAT to spline</a:t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3" name="Google Shape;6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25" y="918675"/>
            <a:ext cx="1363950" cy="4031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4" name="Google Shape;69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0" y="918675"/>
            <a:ext cx="5328297" cy="1850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750" y="3118200"/>
            <a:ext cx="5328300" cy="172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6" name="Google Shape;696;p95"/>
          <p:cNvSpPr/>
          <p:nvPr/>
        </p:nvSpPr>
        <p:spPr>
          <a:xfrm rot="10800000">
            <a:off x="7628409" y="2342"/>
            <a:ext cx="956669" cy="701158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95"/>
          <p:cNvSpPr/>
          <p:nvPr/>
        </p:nvSpPr>
        <p:spPr>
          <a:xfrm rot="10800000">
            <a:off x="8069792" y="1007"/>
            <a:ext cx="845608" cy="368536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rgbClr val="EB7C2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6"/>
          <p:cNvSpPr/>
          <p:nvPr/>
        </p:nvSpPr>
        <p:spPr>
          <a:xfrm flipH="1" rot="10800000">
            <a:off x="0" y="-358"/>
            <a:ext cx="5065738" cy="5143859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6"/>
          <p:cNvSpPr/>
          <p:nvPr/>
        </p:nvSpPr>
        <p:spPr>
          <a:xfrm flipH="1" rot="10800000">
            <a:off x="0" y="-358"/>
            <a:ext cx="4465335" cy="5143859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6"/>
          <p:cNvSpPr txBox="1"/>
          <p:nvPr>
            <p:ph type="title"/>
          </p:nvPr>
        </p:nvSpPr>
        <p:spPr>
          <a:xfrm>
            <a:off x="108275" y="1765025"/>
            <a:ext cx="3318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33069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20"/>
              <a:buFont typeface="Courier New"/>
              <a:buChar char="❖"/>
            </a:pPr>
            <a:r>
              <a:rPr b="1" lang="en" sz="3220">
                <a:latin typeface="Courier New"/>
                <a:ea typeface="Courier New"/>
                <a:cs typeface="Courier New"/>
                <a:sym typeface="Courier New"/>
              </a:rPr>
              <a:t>ASSIGNMENT </a:t>
            </a:r>
            <a:endParaRPr b="1" sz="32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22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37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675" y="87159"/>
            <a:ext cx="3318000" cy="2484591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7" name="Google Shape;707;p96"/>
          <p:cNvPicPr preferRelativeResize="0"/>
          <p:nvPr/>
        </p:nvPicPr>
        <p:blipFill rotWithShape="1">
          <a:blip r:embed="rId4">
            <a:alphaModFix/>
          </a:blip>
          <a:srcRect b="7552" l="0" r="0" t="0"/>
          <a:stretch/>
        </p:blipFill>
        <p:spPr>
          <a:xfrm>
            <a:off x="5364675" y="2709375"/>
            <a:ext cx="3318000" cy="2353751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7"/>
          <p:cNvSpPr/>
          <p:nvPr/>
        </p:nvSpPr>
        <p:spPr>
          <a:xfrm flipH="1" rot="10800000">
            <a:off x="0" y="-358"/>
            <a:ext cx="5065738" cy="5143859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7"/>
          <p:cNvSpPr/>
          <p:nvPr/>
        </p:nvSpPr>
        <p:spPr>
          <a:xfrm flipH="1" rot="10800000">
            <a:off x="0" y="-358"/>
            <a:ext cx="4465335" cy="5143859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7"/>
          <p:cNvSpPr txBox="1"/>
          <p:nvPr>
            <p:ph type="title"/>
          </p:nvPr>
        </p:nvSpPr>
        <p:spPr>
          <a:xfrm>
            <a:off x="108275" y="1765025"/>
            <a:ext cx="3318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33069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20"/>
              <a:buFont typeface="Courier New"/>
              <a:buChar char="❖"/>
            </a:pPr>
            <a:r>
              <a:rPr b="1" lang="en" sz="3220">
                <a:latin typeface="Courier New"/>
                <a:ea typeface="Courier New"/>
                <a:cs typeface="Courier New"/>
                <a:sym typeface="Courier New"/>
              </a:rPr>
              <a:t>ASSIGNMENT </a:t>
            </a:r>
            <a:endParaRPr b="1" sz="32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22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37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6" name="Google Shape;716;p97"/>
          <p:cNvPicPr preferRelativeResize="0"/>
          <p:nvPr/>
        </p:nvPicPr>
        <p:blipFill rotWithShape="1">
          <a:blip r:embed="rId3">
            <a:alphaModFix/>
          </a:blip>
          <a:srcRect b="5329" l="0" r="0" t="0"/>
          <a:stretch/>
        </p:blipFill>
        <p:spPr>
          <a:xfrm>
            <a:off x="5323900" y="74925"/>
            <a:ext cx="3372600" cy="2496825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7" name="Google Shape;71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00" y="2722450"/>
            <a:ext cx="3372600" cy="2332050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98"/>
          <p:cNvSpPr/>
          <p:nvPr/>
        </p:nvSpPr>
        <p:spPr>
          <a:xfrm flipH="1" rot="10800000">
            <a:off x="0" y="-357"/>
            <a:ext cx="5065738" cy="5143859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98"/>
          <p:cNvSpPr/>
          <p:nvPr/>
        </p:nvSpPr>
        <p:spPr>
          <a:xfrm flipH="1" rot="10800000">
            <a:off x="0" y="-357"/>
            <a:ext cx="4465335" cy="5143859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8"/>
          <p:cNvSpPr txBox="1"/>
          <p:nvPr>
            <p:ph type="title"/>
          </p:nvPr>
        </p:nvSpPr>
        <p:spPr>
          <a:xfrm>
            <a:off x="108275" y="1765025"/>
            <a:ext cx="3318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33068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20"/>
              <a:buFont typeface="Courier New"/>
              <a:buChar char="❖"/>
            </a:pPr>
            <a:r>
              <a:rPr b="1" lang="en" sz="3220">
                <a:latin typeface="Courier New"/>
                <a:ea typeface="Courier New"/>
                <a:cs typeface="Courier New"/>
                <a:sym typeface="Courier New"/>
              </a:rPr>
              <a:t>ASSIGNMENT </a:t>
            </a:r>
            <a:endParaRPr b="1" sz="32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22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sz="37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6" name="Google Shape;7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800" y="221875"/>
            <a:ext cx="3698851" cy="2185150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7" name="Google Shape;72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800" y="2571750"/>
            <a:ext cx="3698850" cy="2306175"/>
          </a:xfrm>
          <a:prstGeom prst="rect">
            <a:avLst/>
          </a:prstGeom>
          <a:noFill/>
          <a:ln cap="flat" cmpd="dbl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1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1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1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1"/>
          <p:cNvSpPr/>
          <p:nvPr/>
        </p:nvSpPr>
        <p:spPr>
          <a:xfrm>
            <a:off x="596646" y="483286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650" y="495788"/>
            <a:ext cx="5531276" cy="3896725"/>
          </a:xfrm>
          <a:prstGeom prst="rect">
            <a:avLst/>
          </a:prstGeom>
          <a:noFill/>
          <a:ln cap="flat" cmpd="sng" w="19050">
            <a:solidFill>
              <a:srgbClr val="EB7C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81"/>
          <p:cNvSpPr txBox="1"/>
          <p:nvPr/>
        </p:nvSpPr>
        <p:spPr>
          <a:xfrm>
            <a:off x="829600" y="702200"/>
            <a:ext cx="24261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124"/>
                </a:solidFill>
                <a:latin typeface="Georgia"/>
                <a:ea typeface="Georgia"/>
                <a:cs typeface="Georgia"/>
                <a:sym typeface="Georgia"/>
              </a:rPr>
              <a:t>Content</a:t>
            </a:r>
            <a:endParaRPr b="1" sz="2800">
              <a:solidFill>
                <a:srgbClr val="20212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Workspaces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Assembly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Drawing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Animation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Simulation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Generative Design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Airfoil DAT to spline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Assignments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EB Garamond"/>
              <a:buChar char="❖"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Designathon</a:t>
            </a:r>
            <a:endParaRPr b="1"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9"/>
          <p:cNvSpPr/>
          <p:nvPr/>
        </p:nvSpPr>
        <p:spPr>
          <a:xfrm>
            <a:off x="152250" y="113925"/>
            <a:ext cx="8850300" cy="4924200"/>
          </a:xfrm>
          <a:prstGeom prst="rect">
            <a:avLst/>
          </a:prstGeom>
          <a:solidFill>
            <a:srgbClr val="CFE2F3"/>
          </a:solidFill>
          <a:ln cap="flat" cmpd="sng" w="762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99" title="Radio controller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87" y="785838"/>
            <a:ext cx="7465277" cy="410662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5" name="Google Shape;735;p99"/>
          <p:cNvSpPr txBox="1"/>
          <p:nvPr/>
        </p:nvSpPr>
        <p:spPr>
          <a:xfrm>
            <a:off x="333350" y="113925"/>
            <a:ext cx="305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B5394"/>
                </a:solidFill>
                <a:latin typeface="Spectral"/>
                <a:ea typeface="Spectral"/>
                <a:cs typeface="Spectral"/>
                <a:sym typeface="Spectral"/>
              </a:rPr>
              <a:t>Remote controller</a:t>
            </a:r>
            <a:endParaRPr b="1" sz="2500">
              <a:solidFill>
                <a:srgbClr val="0B539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00"/>
          <p:cNvSpPr/>
          <p:nvPr/>
        </p:nvSpPr>
        <p:spPr>
          <a:xfrm>
            <a:off x="152250" y="113925"/>
            <a:ext cx="8850300" cy="4924200"/>
          </a:xfrm>
          <a:prstGeom prst="rect">
            <a:avLst/>
          </a:prstGeom>
          <a:solidFill>
            <a:srgbClr val="CFE2F3"/>
          </a:solidFill>
          <a:ln cap="flat" cmpd="sng" w="762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 title="Freeform plane modell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675" y="853850"/>
            <a:ext cx="7241002" cy="403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3" name="Google Shape;743;p100"/>
          <p:cNvSpPr txBox="1"/>
          <p:nvPr/>
        </p:nvSpPr>
        <p:spPr>
          <a:xfrm>
            <a:off x="407275" y="184175"/>
            <a:ext cx="249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B5394"/>
                </a:solidFill>
                <a:latin typeface="Spectral"/>
                <a:ea typeface="Spectral"/>
                <a:cs typeface="Spectral"/>
                <a:sym typeface="Spectral"/>
              </a:rPr>
              <a:t>Aircraft</a:t>
            </a:r>
            <a:endParaRPr b="1" sz="2700">
              <a:solidFill>
                <a:srgbClr val="0B539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01"/>
          <p:cNvSpPr/>
          <p:nvPr/>
        </p:nvSpPr>
        <p:spPr>
          <a:xfrm>
            <a:off x="146850" y="109650"/>
            <a:ext cx="8850300" cy="4924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01"/>
          <p:cNvSpPr txBox="1"/>
          <p:nvPr/>
        </p:nvSpPr>
        <p:spPr>
          <a:xfrm>
            <a:off x="317850" y="234475"/>
            <a:ext cx="20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500">
                <a:solidFill>
                  <a:srgbClr val="202124"/>
                </a:solidFill>
                <a:highlight>
                  <a:srgbClr val="FEFEFE"/>
                </a:highlight>
                <a:latin typeface="Spectral"/>
                <a:ea typeface="Spectral"/>
                <a:cs typeface="Spectral"/>
                <a:sym typeface="Spectral"/>
              </a:rPr>
              <a:t>Designathon</a:t>
            </a:r>
            <a:endParaRPr b="1" sz="1600">
              <a:solidFill>
                <a:srgbClr val="202124"/>
              </a:solidFill>
              <a:highlight>
                <a:srgbClr val="FEFEFE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51" name="Google Shape;7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938" y="2961388"/>
            <a:ext cx="1937876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1"/>
          <p:cNvPicPr preferRelativeResize="0"/>
          <p:nvPr/>
        </p:nvPicPr>
        <p:blipFill rotWithShape="1">
          <a:blip r:embed="rId4">
            <a:alphaModFix/>
          </a:blip>
          <a:srcRect b="0" l="19867" r="247" t="0"/>
          <a:stretch/>
        </p:blipFill>
        <p:spPr>
          <a:xfrm>
            <a:off x="2700100" y="691700"/>
            <a:ext cx="1591899" cy="15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1"/>
          <p:cNvPicPr preferRelativeResize="0"/>
          <p:nvPr/>
        </p:nvPicPr>
        <p:blipFill rotWithShape="1">
          <a:blip r:embed="rId5">
            <a:alphaModFix/>
          </a:blip>
          <a:srcRect b="3184" l="16005" r="9931" t="17399"/>
          <a:stretch/>
        </p:blipFill>
        <p:spPr>
          <a:xfrm>
            <a:off x="406225" y="783275"/>
            <a:ext cx="1772250" cy="15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1"/>
          <p:cNvPicPr preferRelativeResize="0"/>
          <p:nvPr/>
        </p:nvPicPr>
        <p:blipFill rotWithShape="1">
          <a:blip r:embed="rId6">
            <a:alphaModFix/>
          </a:blip>
          <a:srcRect b="0" l="8292" r="7864" t="0"/>
          <a:stretch/>
        </p:blipFill>
        <p:spPr>
          <a:xfrm>
            <a:off x="6859350" y="751213"/>
            <a:ext cx="2025600" cy="16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1"/>
          <p:cNvPicPr preferRelativeResize="0"/>
          <p:nvPr/>
        </p:nvPicPr>
        <p:blipFill rotWithShape="1">
          <a:blip r:embed="rId7">
            <a:alphaModFix/>
          </a:blip>
          <a:srcRect b="2081" l="12690" r="4038" t="3320"/>
          <a:stretch/>
        </p:blipFill>
        <p:spPr>
          <a:xfrm>
            <a:off x="6968700" y="2903475"/>
            <a:ext cx="1806900" cy="1658400"/>
          </a:xfrm>
          <a:prstGeom prst="snip1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756" name="Google Shape;756;p101"/>
          <p:cNvSpPr txBox="1"/>
          <p:nvPr/>
        </p:nvSpPr>
        <p:spPr>
          <a:xfrm>
            <a:off x="623350" y="2319325"/>
            <a:ext cx="133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https://a360.co/3iXK6Vf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57" name="Google Shape;757;p101"/>
          <p:cNvSpPr txBox="1"/>
          <p:nvPr/>
        </p:nvSpPr>
        <p:spPr>
          <a:xfrm>
            <a:off x="2749488" y="2316075"/>
            <a:ext cx="14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https://a360.co/3y9sah3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58" name="Google Shape;758;p101"/>
          <p:cNvSpPr txBox="1"/>
          <p:nvPr/>
        </p:nvSpPr>
        <p:spPr>
          <a:xfrm>
            <a:off x="4961350" y="2319325"/>
            <a:ext cx="133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https://a360.co/3x4oN9G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59" name="Google Shape;759;p101"/>
          <p:cNvSpPr txBox="1"/>
          <p:nvPr/>
        </p:nvSpPr>
        <p:spPr>
          <a:xfrm>
            <a:off x="7358250" y="2319325"/>
            <a:ext cx="12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https://a360.co/3l5Nbpg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60" name="Google Shape;760;p101"/>
          <p:cNvSpPr txBox="1"/>
          <p:nvPr/>
        </p:nvSpPr>
        <p:spPr>
          <a:xfrm>
            <a:off x="4933300" y="4591000"/>
            <a:ext cx="139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https://a360.co/3A6sE96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61" name="Google Shape;761;p101"/>
          <p:cNvSpPr txBox="1"/>
          <p:nvPr/>
        </p:nvSpPr>
        <p:spPr>
          <a:xfrm>
            <a:off x="7163175" y="4591000"/>
            <a:ext cx="139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https://a360.co/3rE2mXK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9550" y="3024700"/>
            <a:ext cx="2025599" cy="147924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1"/>
          <p:cNvSpPr txBox="1"/>
          <p:nvPr/>
        </p:nvSpPr>
        <p:spPr>
          <a:xfrm>
            <a:off x="623350" y="4591000"/>
            <a:ext cx="133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https://a360.co/3zY5rVN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64" name="Google Shape;764;p101"/>
          <p:cNvPicPr preferRelativeResize="0"/>
          <p:nvPr/>
        </p:nvPicPr>
        <p:blipFill rotWithShape="1">
          <a:blip r:embed="rId16">
            <a:alphaModFix/>
          </a:blip>
          <a:srcRect b="9355" l="14337" r="21138" t="7408"/>
          <a:stretch/>
        </p:blipFill>
        <p:spPr>
          <a:xfrm>
            <a:off x="4567462" y="691688"/>
            <a:ext cx="2125786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1"/>
          <p:cNvPicPr preferRelativeResize="0"/>
          <p:nvPr/>
        </p:nvPicPr>
        <p:blipFill rotWithShape="1">
          <a:blip r:embed="rId17">
            <a:alphaModFix/>
          </a:blip>
          <a:srcRect b="0" l="8089" r="5202" t="0"/>
          <a:stretch/>
        </p:blipFill>
        <p:spPr>
          <a:xfrm>
            <a:off x="2767988" y="2817775"/>
            <a:ext cx="1456101" cy="18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1"/>
          <p:cNvSpPr txBox="1"/>
          <p:nvPr/>
        </p:nvSpPr>
        <p:spPr>
          <a:xfrm>
            <a:off x="2999900" y="4591000"/>
            <a:ext cx="139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rgbClr val="4A86E8"/>
                </a:solidFill>
                <a:latin typeface="Spectral"/>
                <a:ea typeface="Spectral"/>
                <a:cs typeface="Spectral"/>
                <a:sym typeface="Spectr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https://a360.co/3zJfJsr</a:t>
            </a:r>
            <a:endParaRPr b="1" sz="800">
              <a:solidFill>
                <a:srgbClr val="4A86E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2"/>
          <p:cNvSpPr/>
          <p:nvPr/>
        </p:nvSpPr>
        <p:spPr>
          <a:xfrm>
            <a:off x="2275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02"/>
          <p:cNvSpPr/>
          <p:nvPr/>
        </p:nvSpPr>
        <p:spPr>
          <a:xfrm flipH="1">
            <a:off x="169298" y="0"/>
            <a:ext cx="866357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02"/>
          <p:cNvSpPr/>
          <p:nvPr/>
        </p:nvSpPr>
        <p:spPr>
          <a:xfrm flipH="1">
            <a:off x="2971133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2"/>
          <p:cNvSpPr/>
          <p:nvPr/>
        </p:nvSpPr>
        <p:spPr>
          <a:xfrm flipH="1">
            <a:off x="0" y="2562841"/>
            <a:ext cx="119806" cy="414747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2"/>
          <p:cNvSpPr/>
          <p:nvPr/>
        </p:nvSpPr>
        <p:spPr>
          <a:xfrm flipH="1">
            <a:off x="575" y="4598894"/>
            <a:ext cx="967613" cy="544402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2"/>
          <p:cNvSpPr/>
          <p:nvPr/>
        </p:nvSpPr>
        <p:spPr>
          <a:xfrm flipH="1">
            <a:off x="7827801" y="4524935"/>
            <a:ext cx="899092" cy="618502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2"/>
          <p:cNvSpPr/>
          <p:nvPr/>
        </p:nvSpPr>
        <p:spPr>
          <a:xfrm flipH="1">
            <a:off x="8313924" y="4818376"/>
            <a:ext cx="794715" cy="325090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eting with solid fill" id="778" name="Google Shape;778;p102"/>
          <p:cNvPicPr preferRelativeResize="0"/>
          <p:nvPr/>
        </p:nvPicPr>
        <p:blipFill rotWithShape="1">
          <a:blip r:embed="rId3">
            <a:alphaModFix/>
          </a:blip>
          <a:srcRect b="8639" l="5544" r="0" t="20135"/>
          <a:stretch/>
        </p:blipFill>
        <p:spPr>
          <a:xfrm>
            <a:off x="7961825" y="0"/>
            <a:ext cx="1184450" cy="7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2"/>
          <p:cNvSpPr/>
          <p:nvPr/>
        </p:nvSpPr>
        <p:spPr>
          <a:xfrm>
            <a:off x="857400" y="834750"/>
            <a:ext cx="7429200" cy="3474000"/>
          </a:xfrm>
          <a:prstGeom prst="roundRect">
            <a:avLst>
              <a:gd fmla="val 1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0" name="Google Shape;780;p102"/>
          <p:cNvGrpSpPr/>
          <p:nvPr/>
        </p:nvGrpSpPr>
        <p:grpSpPr>
          <a:xfrm>
            <a:off x="6137794" y="1024181"/>
            <a:ext cx="1887302" cy="2764569"/>
            <a:chOff x="6137794" y="1024181"/>
            <a:chExt cx="1887302" cy="2764569"/>
          </a:xfrm>
        </p:grpSpPr>
        <p:sp>
          <p:nvSpPr>
            <p:cNvPr id="781" name="Google Shape;781;p102"/>
            <p:cNvSpPr/>
            <p:nvPr/>
          </p:nvSpPr>
          <p:spPr>
            <a:xfrm>
              <a:off x="6152196" y="102418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2352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2"/>
            <p:cNvSpPr txBox="1"/>
            <p:nvPr/>
          </p:nvSpPr>
          <p:spPr>
            <a:xfrm>
              <a:off x="6161078" y="103303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Preeti Kumari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2"/>
            <p:cNvSpPr/>
            <p:nvPr/>
          </p:nvSpPr>
          <p:spPr>
            <a:xfrm>
              <a:off x="6152196" y="1372909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2"/>
            <p:cNvSpPr txBox="1"/>
            <p:nvPr/>
          </p:nvSpPr>
          <p:spPr>
            <a:xfrm>
              <a:off x="6161078" y="1381761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Priya Satwika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02"/>
            <p:cNvSpPr/>
            <p:nvPr/>
          </p:nvSpPr>
          <p:spPr>
            <a:xfrm>
              <a:off x="6152196" y="1721636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8039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02"/>
            <p:cNvSpPr txBox="1"/>
            <p:nvPr/>
          </p:nvSpPr>
          <p:spPr>
            <a:xfrm>
              <a:off x="6161078" y="1730488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Rahbar Shakeer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2"/>
            <p:cNvSpPr/>
            <p:nvPr/>
          </p:nvSpPr>
          <p:spPr>
            <a:xfrm>
              <a:off x="6140792" y="2100005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6078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2"/>
            <p:cNvSpPr txBox="1"/>
            <p:nvPr/>
          </p:nvSpPr>
          <p:spPr>
            <a:xfrm>
              <a:off x="6149674" y="2108857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Rohit Chaudhary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2"/>
            <p:cNvSpPr/>
            <p:nvPr/>
          </p:nvSpPr>
          <p:spPr>
            <a:xfrm>
              <a:off x="6140792" y="2448732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3725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2"/>
            <p:cNvSpPr txBox="1"/>
            <p:nvPr/>
          </p:nvSpPr>
          <p:spPr>
            <a:xfrm>
              <a:off x="6149674" y="2457584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Shivangi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2"/>
            <p:cNvSpPr/>
            <p:nvPr/>
          </p:nvSpPr>
          <p:spPr>
            <a:xfrm>
              <a:off x="6140792" y="2797460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176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2"/>
            <p:cNvSpPr txBox="1"/>
            <p:nvPr/>
          </p:nvSpPr>
          <p:spPr>
            <a:xfrm>
              <a:off x="6149674" y="2806312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Shubham Kumar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2"/>
            <p:cNvSpPr/>
            <p:nvPr/>
          </p:nvSpPr>
          <p:spPr>
            <a:xfrm>
              <a:off x="6140792" y="3146187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4941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2"/>
            <p:cNvSpPr txBox="1"/>
            <p:nvPr/>
          </p:nvSpPr>
          <p:spPr>
            <a:xfrm>
              <a:off x="6149674" y="3155039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Sushma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2"/>
            <p:cNvSpPr/>
            <p:nvPr/>
          </p:nvSpPr>
          <p:spPr>
            <a:xfrm>
              <a:off x="6137794" y="3486650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431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02"/>
            <p:cNvSpPr txBox="1"/>
            <p:nvPr/>
          </p:nvSpPr>
          <p:spPr>
            <a:xfrm>
              <a:off x="6146676" y="3495502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Vasu Paliwal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102"/>
          <p:cNvGrpSpPr/>
          <p:nvPr/>
        </p:nvGrpSpPr>
        <p:grpSpPr>
          <a:xfrm>
            <a:off x="3633276" y="1034110"/>
            <a:ext cx="1877522" cy="3101708"/>
            <a:chOff x="3633276" y="1034110"/>
            <a:chExt cx="1877522" cy="3101708"/>
          </a:xfrm>
        </p:grpSpPr>
        <p:sp>
          <p:nvSpPr>
            <p:cNvPr id="798" name="Google Shape;798;p102"/>
            <p:cNvSpPr/>
            <p:nvPr/>
          </p:nvSpPr>
          <p:spPr>
            <a:xfrm>
              <a:off x="3635550" y="1383553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6862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2"/>
            <p:cNvSpPr txBox="1"/>
            <p:nvPr/>
          </p:nvSpPr>
          <p:spPr>
            <a:xfrm>
              <a:off x="3644432" y="1392405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Keyur Panchal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02"/>
            <p:cNvSpPr/>
            <p:nvPr/>
          </p:nvSpPr>
          <p:spPr>
            <a:xfrm>
              <a:off x="3635550" y="173228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490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2"/>
            <p:cNvSpPr txBox="1"/>
            <p:nvPr/>
          </p:nvSpPr>
          <p:spPr>
            <a:xfrm>
              <a:off x="3644432" y="174113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Kritika Bansal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2"/>
            <p:cNvSpPr/>
            <p:nvPr/>
          </p:nvSpPr>
          <p:spPr>
            <a:xfrm>
              <a:off x="3635550" y="2081008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294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2"/>
            <p:cNvSpPr txBox="1"/>
            <p:nvPr/>
          </p:nvSpPr>
          <p:spPr>
            <a:xfrm>
              <a:off x="3644432" y="2089860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Naveen Teja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2"/>
            <p:cNvSpPr/>
            <p:nvPr/>
          </p:nvSpPr>
          <p:spPr>
            <a:xfrm>
              <a:off x="3635550" y="2439434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0588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2"/>
            <p:cNvSpPr txBox="1"/>
            <p:nvPr/>
          </p:nvSpPr>
          <p:spPr>
            <a:xfrm>
              <a:off x="3644432" y="2448286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Padma Ram Rahar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02"/>
            <p:cNvSpPr/>
            <p:nvPr/>
          </p:nvSpPr>
          <p:spPr>
            <a:xfrm>
              <a:off x="3635550" y="278816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8627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02"/>
            <p:cNvSpPr txBox="1"/>
            <p:nvPr/>
          </p:nvSpPr>
          <p:spPr>
            <a:xfrm>
              <a:off x="3644432" y="279701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Paramveer Choudhary</a:t>
              </a:r>
              <a:endParaRPr b="1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02"/>
            <p:cNvSpPr/>
            <p:nvPr/>
          </p:nvSpPr>
          <p:spPr>
            <a:xfrm>
              <a:off x="3635550" y="3136889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627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2"/>
            <p:cNvSpPr txBox="1"/>
            <p:nvPr/>
          </p:nvSpPr>
          <p:spPr>
            <a:xfrm>
              <a:off x="3644432" y="3145741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Prachi S Rahangdale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2"/>
            <p:cNvSpPr/>
            <p:nvPr/>
          </p:nvSpPr>
          <p:spPr>
            <a:xfrm>
              <a:off x="3635550" y="3485616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431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2"/>
            <p:cNvSpPr txBox="1"/>
            <p:nvPr/>
          </p:nvSpPr>
          <p:spPr>
            <a:xfrm>
              <a:off x="3644432" y="3494468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Prakhar Gupta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2"/>
            <p:cNvSpPr/>
            <p:nvPr/>
          </p:nvSpPr>
          <p:spPr>
            <a:xfrm>
              <a:off x="3633276" y="1034110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627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02"/>
            <p:cNvSpPr txBox="1"/>
            <p:nvPr/>
          </p:nvSpPr>
          <p:spPr>
            <a:xfrm>
              <a:off x="3642158" y="1042962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Bhumik Mehra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02"/>
            <p:cNvSpPr/>
            <p:nvPr/>
          </p:nvSpPr>
          <p:spPr>
            <a:xfrm>
              <a:off x="3637898" y="3833718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627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02"/>
            <p:cNvSpPr txBox="1"/>
            <p:nvPr/>
          </p:nvSpPr>
          <p:spPr>
            <a:xfrm>
              <a:off x="3642158" y="3826077"/>
              <a:ext cx="1853400" cy="302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Pratyush Gupta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102"/>
          <p:cNvGrpSpPr/>
          <p:nvPr/>
        </p:nvGrpSpPr>
        <p:grpSpPr>
          <a:xfrm>
            <a:off x="1119202" y="1002400"/>
            <a:ext cx="1883220" cy="3147548"/>
            <a:chOff x="1119202" y="1002400"/>
            <a:chExt cx="1883220" cy="3147548"/>
          </a:xfrm>
        </p:grpSpPr>
        <p:sp>
          <p:nvSpPr>
            <p:cNvPr id="817" name="Google Shape;817;p102"/>
            <p:cNvSpPr/>
            <p:nvPr/>
          </p:nvSpPr>
          <p:spPr>
            <a:xfrm>
              <a:off x="1129522" y="1002400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6862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02"/>
            <p:cNvSpPr txBox="1"/>
            <p:nvPr/>
          </p:nvSpPr>
          <p:spPr>
            <a:xfrm>
              <a:off x="1138404" y="1011252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Aastha Sitpal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02"/>
            <p:cNvSpPr/>
            <p:nvPr/>
          </p:nvSpPr>
          <p:spPr>
            <a:xfrm>
              <a:off x="1129522" y="1351128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490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02"/>
            <p:cNvSpPr txBox="1"/>
            <p:nvPr/>
          </p:nvSpPr>
          <p:spPr>
            <a:xfrm>
              <a:off x="1138404" y="1359980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Abhiyanshu Kumar</a:t>
              </a:r>
              <a:endParaRPr/>
            </a:p>
          </p:txBody>
        </p:sp>
        <p:sp>
          <p:nvSpPr>
            <p:cNvPr id="821" name="Google Shape;821;p102"/>
            <p:cNvSpPr/>
            <p:nvPr/>
          </p:nvSpPr>
          <p:spPr>
            <a:xfrm>
              <a:off x="1129522" y="1699855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294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2"/>
            <p:cNvSpPr txBox="1"/>
            <p:nvPr/>
          </p:nvSpPr>
          <p:spPr>
            <a:xfrm>
              <a:off x="1138404" y="1708707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">
                  <a:solidFill>
                    <a:schemeClr val="lt1"/>
                  </a:solidFill>
                </a:rPr>
                <a:t>Ajeet Kumar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23" name="Google Shape;823;p102"/>
            <p:cNvSpPr/>
            <p:nvPr/>
          </p:nvSpPr>
          <p:spPr>
            <a:xfrm>
              <a:off x="1129522" y="240880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0588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02"/>
            <p:cNvSpPr txBox="1"/>
            <p:nvPr/>
          </p:nvSpPr>
          <p:spPr>
            <a:xfrm>
              <a:off x="1138404" y="241765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">
                  <a:solidFill>
                    <a:schemeClr val="lt1"/>
                  </a:solidFill>
                </a:rPr>
                <a:t>Anshika Singh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102"/>
            <p:cNvSpPr/>
            <p:nvPr/>
          </p:nvSpPr>
          <p:spPr>
            <a:xfrm>
              <a:off x="1119202" y="349028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8627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2"/>
            <p:cNvSpPr txBox="1"/>
            <p:nvPr/>
          </p:nvSpPr>
          <p:spPr>
            <a:xfrm>
              <a:off x="1128084" y="349913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">
                  <a:solidFill>
                    <a:schemeClr val="lt1"/>
                  </a:solidFill>
                </a:rPr>
                <a:t>Ashish Sharma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27" name="Google Shape;827;p102"/>
            <p:cNvSpPr/>
            <p:nvPr/>
          </p:nvSpPr>
          <p:spPr>
            <a:xfrm>
              <a:off x="1129522" y="2762221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431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02"/>
            <p:cNvSpPr txBox="1"/>
            <p:nvPr/>
          </p:nvSpPr>
          <p:spPr>
            <a:xfrm>
              <a:off x="1138404" y="2771073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">
                  <a:solidFill>
                    <a:schemeClr val="lt1"/>
                  </a:solidFill>
                </a:rPr>
                <a:t>Anukriti Singh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29" name="Google Shape;829;p102"/>
            <p:cNvSpPr/>
            <p:nvPr/>
          </p:nvSpPr>
          <p:spPr>
            <a:xfrm>
              <a:off x="1120640" y="3124489"/>
              <a:ext cx="1873686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431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2"/>
            <p:cNvSpPr txBox="1"/>
            <p:nvPr/>
          </p:nvSpPr>
          <p:spPr>
            <a:xfrm>
              <a:off x="1129522" y="3133341"/>
              <a:ext cx="1854178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">
                  <a:solidFill>
                    <a:schemeClr val="lt1"/>
                  </a:solidFill>
                </a:rPr>
                <a:t>Aryan Raj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31" name="Google Shape;831;p102"/>
            <p:cNvSpPr/>
            <p:nvPr/>
          </p:nvSpPr>
          <p:spPr>
            <a:xfrm>
              <a:off x="1119202" y="2053153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294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2"/>
            <p:cNvSpPr txBox="1"/>
            <p:nvPr/>
          </p:nvSpPr>
          <p:spPr>
            <a:xfrm>
              <a:off x="1128084" y="2062005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</a:rPr>
                <a:t>Aman Kumar SIngh</a:t>
              </a:r>
              <a:endParaRPr/>
            </a:p>
          </p:txBody>
        </p:sp>
        <p:sp>
          <p:nvSpPr>
            <p:cNvPr id="833" name="Google Shape;833;p102"/>
            <p:cNvSpPr/>
            <p:nvPr/>
          </p:nvSpPr>
          <p:spPr>
            <a:xfrm>
              <a:off x="1119202" y="3847848"/>
              <a:ext cx="1872900" cy="302100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8627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02"/>
            <p:cNvSpPr txBox="1"/>
            <p:nvPr/>
          </p:nvSpPr>
          <p:spPr>
            <a:xfrm>
              <a:off x="1128084" y="3856700"/>
              <a:ext cx="1853400" cy="284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Baishali Das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102"/>
          <p:cNvSpPr txBox="1"/>
          <p:nvPr>
            <p:ph type="ctrTitle"/>
          </p:nvPr>
        </p:nvSpPr>
        <p:spPr>
          <a:xfrm>
            <a:off x="4241825" y="0"/>
            <a:ext cx="3720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" sz="2500">
                <a:solidFill>
                  <a:srgbClr val="4372C3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CAD Designing Team</a:t>
            </a:r>
            <a:endParaRPr sz="2500">
              <a:solidFill>
                <a:srgbClr val="4372C3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pic>
        <p:nvPicPr>
          <p:cNvPr id="836" name="Google Shape;83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13" y="115050"/>
            <a:ext cx="719700" cy="71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7" name="Google Shape;83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275" y="44900"/>
            <a:ext cx="1412270" cy="4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3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3"/>
          <p:cNvSpPr/>
          <p:nvPr/>
        </p:nvSpPr>
        <p:spPr>
          <a:xfrm>
            <a:off x="1161124" y="771300"/>
            <a:ext cx="6703200" cy="3277500"/>
          </a:xfrm>
          <a:prstGeom prst="roundRect">
            <a:avLst>
              <a:gd fmla="val 275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03"/>
          <p:cNvSpPr txBox="1"/>
          <p:nvPr>
            <p:ph type="ctrTitle"/>
          </p:nvPr>
        </p:nvSpPr>
        <p:spPr>
          <a:xfrm>
            <a:off x="1386049" y="847750"/>
            <a:ext cx="62481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"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7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</a:rPr>
              <a:t>CAD Designing</a:t>
            </a:r>
            <a:r>
              <a:rPr b="1" lang="en" sz="7200">
                <a:solidFill>
                  <a:srgbClr val="FFFFFF"/>
                </a:solidFill>
              </a:rPr>
              <a:t> 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845" name="Google Shape;845;p103"/>
          <p:cNvSpPr/>
          <p:nvPr/>
        </p:nvSpPr>
        <p:spPr>
          <a:xfrm flipH="1">
            <a:off x="397898" y="1"/>
            <a:ext cx="866356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3"/>
          <p:cNvSpPr/>
          <p:nvPr/>
        </p:nvSpPr>
        <p:spPr>
          <a:xfrm flipH="1">
            <a:off x="6068059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3"/>
          <p:cNvSpPr/>
          <p:nvPr/>
        </p:nvSpPr>
        <p:spPr>
          <a:xfrm flipH="1">
            <a:off x="0" y="2202623"/>
            <a:ext cx="119806" cy="414747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3"/>
          <p:cNvSpPr/>
          <p:nvPr/>
        </p:nvSpPr>
        <p:spPr>
          <a:xfrm flipH="1">
            <a:off x="1" y="4376738"/>
            <a:ext cx="1161135" cy="766763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3"/>
          <p:cNvSpPr/>
          <p:nvPr/>
        </p:nvSpPr>
        <p:spPr>
          <a:xfrm flipH="1">
            <a:off x="7447832" y="4288429"/>
            <a:ext cx="1328707" cy="855071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3"/>
          <p:cNvSpPr/>
          <p:nvPr/>
        </p:nvSpPr>
        <p:spPr>
          <a:xfrm flipH="1">
            <a:off x="7864329" y="4694066"/>
            <a:ext cx="1174455" cy="449434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2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2"/>
          <p:cNvSpPr/>
          <p:nvPr/>
        </p:nvSpPr>
        <p:spPr>
          <a:xfrm flipH="1">
            <a:off x="25" y="1027825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2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2"/>
          <p:cNvSpPr/>
          <p:nvPr/>
        </p:nvSpPr>
        <p:spPr>
          <a:xfrm>
            <a:off x="596646" y="483286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934" y="506562"/>
            <a:ext cx="2491600" cy="3892125"/>
          </a:xfrm>
          <a:prstGeom prst="rect">
            <a:avLst/>
          </a:prstGeom>
          <a:noFill/>
          <a:ln cap="flat" cmpd="sng" w="19050">
            <a:solidFill>
              <a:srgbClr val="EB7C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82"/>
          <p:cNvSpPr txBox="1"/>
          <p:nvPr/>
        </p:nvSpPr>
        <p:spPr>
          <a:xfrm>
            <a:off x="753550" y="807514"/>
            <a:ext cx="25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124"/>
                </a:solidFill>
                <a:latin typeface="Georgia"/>
                <a:ea typeface="Georgia"/>
                <a:cs typeface="Georgia"/>
                <a:sym typeface="Georgia"/>
              </a:rPr>
              <a:t>Workspaces</a:t>
            </a:r>
            <a:endParaRPr b="1" sz="2800">
              <a:solidFill>
                <a:srgbClr val="20212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0" name="Google Shape;500;p82"/>
          <p:cNvSpPr txBox="1"/>
          <p:nvPr/>
        </p:nvSpPr>
        <p:spPr>
          <a:xfrm>
            <a:off x="753550" y="1819664"/>
            <a:ext cx="2491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EFEFE"/>
                </a:solidFill>
                <a:latin typeface="EB Garamond"/>
                <a:ea typeface="EB Garamond"/>
                <a:cs typeface="EB Garamond"/>
                <a:sym typeface="EB Garamond"/>
              </a:rPr>
              <a:t>Main  Focus :-</a:t>
            </a:r>
            <a:endParaRPr b="1" sz="2000">
              <a:solidFill>
                <a:srgbClr val="FEFEFE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EFEFE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b="1" lang="en" sz="1500">
                <a:solidFill>
                  <a:srgbClr val="FEFEFE"/>
                </a:solidFill>
              </a:rPr>
              <a:t>Design</a:t>
            </a:r>
            <a:endParaRPr b="1" sz="1500">
              <a:solidFill>
                <a:srgbClr val="FEFEFE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b="1" lang="en" sz="1500">
                <a:solidFill>
                  <a:srgbClr val="FEFEFE"/>
                </a:solidFill>
              </a:rPr>
              <a:t>Animation</a:t>
            </a:r>
            <a:endParaRPr b="1" sz="1500">
              <a:solidFill>
                <a:srgbClr val="FEFEFE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b="1" lang="en" sz="1500">
                <a:solidFill>
                  <a:srgbClr val="FEFEFE"/>
                </a:solidFill>
              </a:rPr>
              <a:t>Simulation</a:t>
            </a:r>
            <a:endParaRPr b="1" sz="1500">
              <a:solidFill>
                <a:srgbClr val="FEFEFE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b="1" lang="en" sz="1500">
                <a:solidFill>
                  <a:srgbClr val="FEFEFE"/>
                </a:solidFill>
              </a:rPr>
              <a:t>Drawing</a:t>
            </a:r>
            <a:endParaRPr b="1" sz="1500">
              <a:solidFill>
                <a:srgbClr val="FEFEFE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b="1" lang="en" sz="1500">
                <a:solidFill>
                  <a:srgbClr val="FEFEFE"/>
                </a:solidFill>
              </a:rPr>
              <a:t>Generative design</a:t>
            </a:r>
            <a:endParaRPr b="1" sz="1500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/>
          <p:nvPr/>
        </p:nvSpPr>
        <p:spPr>
          <a:xfrm>
            <a:off x="1213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3"/>
          <p:cNvSpPr txBox="1"/>
          <p:nvPr/>
        </p:nvSpPr>
        <p:spPr>
          <a:xfrm>
            <a:off x="244350" y="1380350"/>
            <a:ext cx="2981700" cy="461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Solid Modelling</a:t>
            </a:r>
            <a:endParaRPr b="1"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7" name="Google Shape;507;p83"/>
          <p:cNvPicPr preferRelativeResize="0"/>
          <p:nvPr/>
        </p:nvPicPr>
        <p:blipFill rotWithShape="1">
          <a:blip r:embed="rId3">
            <a:alphaModFix/>
          </a:blip>
          <a:srcRect b="26040" l="0" r="0" t="0"/>
          <a:stretch/>
        </p:blipFill>
        <p:spPr>
          <a:xfrm>
            <a:off x="200456" y="1980763"/>
            <a:ext cx="8743126" cy="817200"/>
          </a:xfrm>
          <a:prstGeom prst="rect">
            <a:avLst/>
          </a:prstGeom>
          <a:noFill/>
          <a:ln cap="flat" cmpd="sng" w="38100">
            <a:solidFill>
              <a:srgbClr val="EB7C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p83"/>
          <p:cNvSpPr txBox="1"/>
          <p:nvPr/>
        </p:nvSpPr>
        <p:spPr>
          <a:xfrm>
            <a:off x="244350" y="3090425"/>
            <a:ext cx="2981700" cy="461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Georgia"/>
              <a:buChar char="❖"/>
            </a:pPr>
            <a:r>
              <a:rPr b="1" lang="en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Surface Modelling</a:t>
            </a:r>
            <a:endParaRPr b="1"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9" name="Google Shape;509;p83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200457" y="3685750"/>
            <a:ext cx="8743125" cy="817200"/>
          </a:xfrm>
          <a:prstGeom prst="rect">
            <a:avLst/>
          </a:prstGeom>
          <a:noFill/>
          <a:ln cap="flat" cmpd="sng" w="38100">
            <a:solidFill>
              <a:srgbClr val="EB7C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83"/>
          <p:cNvSpPr/>
          <p:nvPr/>
        </p:nvSpPr>
        <p:spPr>
          <a:xfrm>
            <a:off x="5045200" y="0"/>
            <a:ext cx="3385334" cy="1380216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83"/>
          <p:cNvSpPr txBox="1"/>
          <p:nvPr/>
        </p:nvSpPr>
        <p:spPr>
          <a:xfrm>
            <a:off x="5455800" y="63463"/>
            <a:ext cx="25641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3150">
                <a:solidFill>
                  <a:srgbClr val="FFE599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Design</a:t>
            </a:r>
            <a:endParaRPr sz="3150">
              <a:solidFill>
                <a:srgbClr val="FFE599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3150">
                <a:solidFill>
                  <a:srgbClr val="FFE599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Workspace</a:t>
            </a:r>
            <a:endParaRPr sz="3150">
              <a:solidFill>
                <a:srgbClr val="FFE599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pic>
        <p:nvPicPr>
          <p:cNvPr id="512" name="Google Shape;51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38" y="138463"/>
            <a:ext cx="1095375" cy="638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/>
          <p:nvPr/>
        </p:nvSpPr>
        <p:spPr>
          <a:xfrm flipH="1">
            <a:off x="390859" y="683338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/>
          <p:nvPr/>
        </p:nvSpPr>
        <p:spPr>
          <a:xfrm>
            <a:off x="596650" y="469000"/>
            <a:ext cx="2892000" cy="43215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84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4"/>
          <p:cNvSpPr txBox="1"/>
          <p:nvPr/>
        </p:nvSpPr>
        <p:spPr>
          <a:xfrm>
            <a:off x="703149" y="1302103"/>
            <a:ext cx="26790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 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is a collection of different parts that function as a single design in Fusion 360.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design can contain:</a:t>
            </a:r>
            <a:endParaRPr sz="1300"/>
          </a:p>
          <a:p>
            <a:pPr indent="-1079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300">
                <a:solidFill>
                  <a:schemeClr val="lt1"/>
                </a:solidFill>
              </a:rPr>
              <a:t>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single component comprised of bodies.</a:t>
            </a:r>
            <a:endParaRPr sz="1300"/>
          </a:p>
          <a:p>
            <a:pPr indent="-1079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300">
                <a:solidFill>
                  <a:schemeClr val="lt1"/>
                </a:solidFill>
              </a:rPr>
              <a:t>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assembly of components and nested subcomponents.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you create a new component in a Fusion 360 design, it becomes an assembly.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define relationships between components in a design using the position, joint, and motion features.</a:t>
            </a:r>
            <a:endParaRPr sz="1300"/>
          </a:p>
        </p:txBody>
      </p:sp>
      <p:sp>
        <p:nvSpPr>
          <p:cNvPr id="523" name="Google Shape;523;p84"/>
          <p:cNvSpPr txBox="1"/>
          <p:nvPr/>
        </p:nvSpPr>
        <p:spPr>
          <a:xfrm>
            <a:off x="778141" y="540698"/>
            <a:ext cx="252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Assembly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524" name="Google Shape;524;p84"/>
          <p:cNvGrpSpPr/>
          <p:nvPr/>
        </p:nvGrpSpPr>
        <p:grpSpPr>
          <a:xfrm>
            <a:off x="4000393" y="96951"/>
            <a:ext cx="4576155" cy="4912245"/>
            <a:chOff x="4960781" y="5651"/>
            <a:chExt cx="6101540" cy="6549660"/>
          </a:xfrm>
        </p:grpSpPr>
        <p:grpSp>
          <p:nvGrpSpPr>
            <p:cNvPr id="525" name="Google Shape;525;p84"/>
            <p:cNvGrpSpPr/>
            <p:nvPr/>
          </p:nvGrpSpPr>
          <p:grpSpPr>
            <a:xfrm>
              <a:off x="4960781" y="5651"/>
              <a:ext cx="6101540" cy="6549660"/>
              <a:chOff x="2896456" y="-3164538"/>
              <a:chExt cx="10809251" cy="11603126"/>
            </a:xfrm>
          </p:grpSpPr>
          <p:pic>
            <p:nvPicPr>
              <p:cNvPr id="526" name="Google Shape;526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674387" y="6314756"/>
                <a:ext cx="2001711" cy="2123832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27" name="Google Shape;527;p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538386" y="5684679"/>
                <a:ext cx="2952599" cy="2096344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28" name="Google Shape;528;p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004417" y="-3136902"/>
                <a:ext cx="906481" cy="2204408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29" name="Google Shape;529;p8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12640" y="6206430"/>
                <a:ext cx="1316775" cy="2123832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30" name="Google Shape;530;p8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896456" y="-25864"/>
                <a:ext cx="5014467" cy="5602892"/>
              </a:xfrm>
              <a:prstGeom prst="rect">
                <a:avLst/>
              </a:prstGeom>
              <a:noFill/>
              <a:ln cap="sq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31" name="Google Shape;531;p8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658659" y="-3164538"/>
                <a:ext cx="2033136" cy="2123833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32" name="Google Shape;532;p8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1040273" y="2223817"/>
                <a:ext cx="2665434" cy="2096344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pic>
            <p:nvPicPr>
              <p:cNvPr id="533" name="Google Shape;533;p8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830739" y="-2711019"/>
                <a:ext cx="1832508" cy="2514185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  <p:cxnSp>
            <p:nvCxnSpPr>
              <p:cNvPr id="534" name="Google Shape;534;p84"/>
              <p:cNvCxnSpPr>
                <a:stCxn id="530" idx="0"/>
                <a:endCxn id="531" idx="2"/>
              </p:cNvCxnSpPr>
              <p:nvPr/>
            </p:nvCxnSpPr>
            <p:spPr>
              <a:xfrm rot="10800000">
                <a:off x="4675289" y="-1040764"/>
                <a:ext cx="728400" cy="1014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35" name="Google Shape;535;p84"/>
              <p:cNvCxnSpPr>
                <a:stCxn id="530" idx="2"/>
                <a:endCxn id="526" idx="0"/>
              </p:cNvCxnSpPr>
              <p:nvPr/>
            </p:nvCxnSpPr>
            <p:spPr>
              <a:xfrm flipH="1">
                <a:off x="4675289" y="5577028"/>
                <a:ext cx="728400" cy="737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36" name="Google Shape;536;p84"/>
              <p:cNvCxnSpPr>
                <a:stCxn id="530" idx="0"/>
                <a:endCxn id="528" idx="2"/>
              </p:cNvCxnSpPr>
              <p:nvPr/>
            </p:nvCxnSpPr>
            <p:spPr>
              <a:xfrm flipH="1" rot="10800000">
                <a:off x="5403689" y="-932464"/>
                <a:ext cx="2054100" cy="90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37" name="Google Shape;537;p84"/>
              <p:cNvCxnSpPr>
                <a:stCxn id="530" idx="3"/>
                <a:endCxn id="533" idx="1"/>
              </p:cNvCxnSpPr>
              <p:nvPr/>
            </p:nvCxnSpPr>
            <p:spPr>
              <a:xfrm flipH="1" rot="10800000">
                <a:off x="7910922" y="-1453818"/>
                <a:ext cx="919800" cy="4229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38" name="Google Shape;538;p84"/>
              <p:cNvCxnSpPr>
                <a:stCxn id="530" idx="2"/>
                <a:endCxn id="529" idx="0"/>
              </p:cNvCxnSpPr>
              <p:nvPr/>
            </p:nvCxnSpPr>
            <p:spPr>
              <a:xfrm>
                <a:off x="5403689" y="5577028"/>
                <a:ext cx="2067300" cy="629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39" name="Google Shape;539;p84"/>
              <p:cNvCxnSpPr>
                <a:stCxn id="530" idx="3"/>
                <a:endCxn id="540" idx="1"/>
              </p:cNvCxnSpPr>
              <p:nvPr/>
            </p:nvCxnSpPr>
            <p:spPr>
              <a:xfrm flipH="1" rot="10800000">
                <a:off x="7910922" y="324582"/>
                <a:ext cx="3898800" cy="245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541" name="Google Shape;541;p84"/>
              <p:cNvCxnSpPr>
                <a:stCxn id="530" idx="3"/>
                <a:endCxn id="532" idx="1"/>
              </p:cNvCxnSpPr>
              <p:nvPr/>
            </p:nvCxnSpPr>
            <p:spPr>
              <a:xfrm>
                <a:off x="7910922" y="2775582"/>
                <a:ext cx="3129300" cy="496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66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pic>
            <p:nvPicPr>
              <p:cNvPr id="540" name="Google Shape;540;p8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1809729" y="-932465"/>
                <a:ext cx="1126583" cy="2514186"/>
              </a:xfrm>
              <a:prstGeom prst="rect">
                <a:avLst/>
              </a:prstGeom>
              <a:noFill/>
              <a:ln cap="sq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2745"/>
                  </a:srgbClr>
                </a:outerShdw>
              </a:effectLst>
            </p:spPr>
          </p:pic>
        </p:grpSp>
        <p:cxnSp>
          <p:nvCxnSpPr>
            <p:cNvPr id="542" name="Google Shape;542;p84"/>
            <p:cNvCxnSpPr>
              <a:stCxn id="530" idx="3"/>
              <a:endCxn id="527" idx="0"/>
            </p:cNvCxnSpPr>
            <p:nvPr/>
          </p:nvCxnSpPr>
          <p:spPr>
            <a:xfrm>
              <a:off x="7791316" y="3358693"/>
              <a:ext cx="1752000" cy="1642200"/>
            </a:xfrm>
            <a:prstGeom prst="straightConnector1">
              <a:avLst/>
            </a:prstGeom>
            <a:noFill/>
            <a:ln cap="flat" cmpd="sng" w="19050">
              <a:solidFill>
                <a:srgbClr val="FF66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543" name="Google Shape;543;p84"/>
          <p:cNvPicPr preferRelativeResize="0"/>
          <p:nvPr/>
        </p:nvPicPr>
        <p:blipFill rotWithShape="1">
          <a:blip r:embed="rId12">
            <a:alphaModFix/>
          </a:blip>
          <a:srcRect b="27225" l="56797" r="33003" t="0"/>
          <a:stretch/>
        </p:blipFill>
        <p:spPr>
          <a:xfrm>
            <a:off x="2453425" y="540700"/>
            <a:ext cx="713475" cy="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7C22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/>
          <p:nvPr>
            <p:ph type="ctrTitle"/>
          </p:nvPr>
        </p:nvSpPr>
        <p:spPr>
          <a:xfrm>
            <a:off x="5961600" y="3808200"/>
            <a:ext cx="28785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695"/>
              <a:buFont typeface="Arial"/>
              <a:buNone/>
            </a:pPr>
            <a:r>
              <a:rPr b="1" lang="en" sz="4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FreeForm</a:t>
            </a:r>
            <a:endParaRPr b="1" sz="4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695"/>
              <a:buFont typeface="Arial"/>
              <a:buNone/>
            </a:pPr>
            <a:r>
              <a:rPr b="1" lang="en" sz="4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Modelling</a:t>
            </a:r>
            <a:endParaRPr b="1" sz="4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9" name="Google Shape;549;p85"/>
          <p:cNvSpPr/>
          <p:nvPr/>
        </p:nvSpPr>
        <p:spPr>
          <a:xfrm>
            <a:off x="0" y="1591663"/>
            <a:ext cx="2798064" cy="3551837"/>
          </a:xfrm>
          <a:custGeom>
            <a:rect b="b" l="l" r="r" t="t"/>
            <a:pathLst>
              <a:path extrusionOk="0" h="4735782" w="373075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5"/>
          <p:cNvSpPr/>
          <p:nvPr/>
        </p:nvSpPr>
        <p:spPr>
          <a:xfrm>
            <a:off x="0" y="1716249"/>
            <a:ext cx="2673479" cy="3427251"/>
          </a:xfrm>
          <a:custGeom>
            <a:rect b="b" l="l" r="r" t="t"/>
            <a:pathLst>
              <a:path extrusionOk="0" h="4569668" w="356463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5"/>
          <p:cNvSpPr/>
          <p:nvPr/>
        </p:nvSpPr>
        <p:spPr>
          <a:xfrm>
            <a:off x="3488000" y="1421706"/>
            <a:ext cx="2386500" cy="23865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5"/>
          <p:cNvSpPr/>
          <p:nvPr/>
        </p:nvSpPr>
        <p:spPr>
          <a:xfrm>
            <a:off x="3611444" y="1545150"/>
            <a:ext cx="2139600" cy="21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5"/>
          <p:cNvSpPr/>
          <p:nvPr/>
        </p:nvSpPr>
        <p:spPr>
          <a:xfrm>
            <a:off x="6564426" y="-3248"/>
            <a:ext cx="2579574" cy="2838868"/>
          </a:xfrm>
          <a:custGeom>
            <a:rect b="b" l="l" r="r" t="t"/>
            <a:pathLst>
              <a:path extrusionOk="0" h="3785157" w="3439432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5"/>
          <p:cNvSpPr/>
          <p:nvPr/>
        </p:nvSpPr>
        <p:spPr>
          <a:xfrm>
            <a:off x="6689071" y="-3249"/>
            <a:ext cx="2454929" cy="2714224"/>
          </a:xfrm>
          <a:custGeom>
            <a:rect b="b" l="l" r="r" t="t"/>
            <a:pathLst>
              <a:path extrusionOk="0" h="3618965" w="3273238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85"/>
          <p:cNvPicPr preferRelativeResize="0"/>
          <p:nvPr/>
        </p:nvPicPr>
        <p:blipFill rotWithShape="1">
          <a:blip r:embed="rId3">
            <a:alphaModFix/>
          </a:blip>
          <a:srcRect b="16316" l="1144" r="1075" t="31469"/>
          <a:stretch/>
        </p:blipFill>
        <p:spPr>
          <a:xfrm>
            <a:off x="46850" y="76675"/>
            <a:ext cx="6441375" cy="603380"/>
          </a:xfrm>
          <a:prstGeom prst="rect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85"/>
          <p:cNvPicPr preferRelativeResize="0"/>
          <p:nvPr/>
        </p:nvPicPr>
        <p:blipFill rotWithShape="1">
          <a:blip r:embed="rId4">
            <a:alphaModFix/>
          </a:blip>
          <a:srcRect b="0" l="4205" r="0" t="0"/>
          <a:stretch/>
        </p:blipFill>
        <p:spPr>
          <a:xfrm>
            <a:off x="3696100" y="2208350"/>
            <a:ext cx="2055000" cy="861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557" name="Google Shape;55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10975"/>
            <a:ext cx="2273925" cy="21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7872" y="371701"/>
            <a:ext cx="2205900" cy="1424400"/>
          </a:xfrm>
          <a:prstGeom prst="roundRect">
            <a:avLst>
              <a:gd fmla="val 42963" name="adj"/>
            </a:avLst>
          </a:prstGeom>
          <a:noFill/>
          <a:ln>
            <a:noFill/>
          </a:ln>
        </p:spPr>
      </p:pic>
      <p:sp>
        <p:nvSpPr>
          <p:cNvPr id="559" name="Google Shape;559;p85"/>
          <p:cNvSpPr txBox="1"/>
          <p:nvPr/>
        </p:nvSpPr>
        <p:spPr>
          <a:xfrm>
            <a:off x="-1463875" y="1344250"/>
            <a:ext cx="3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6"/>
          <p:cNvSpPr/>
          <p:nvPr/>
        </p:nvSpPr>
        <p:spPr>
          <a:xfrm flipH="1">
            <a:off x="382715" y="664865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86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86"/>
          <p:cNvSpPr/>
          <p:nvPr/>
        </p:nvSpPr>
        <p:spPr>
          <a:xfrm>
            <a:off x="596646" y="468998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6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838152" y="1422969"/>
            <a:ext cx="25290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the 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contextual environment in Fusion 360, you can create organic T-Spline designs with tools that are similar to sculpting clay.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push and pull faces, edges, and vertices on T-Spline bodies.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environment lets you take a more fluid, artistic approach in the early conceptual stages of a design compared to the more traditional parametric design tools in the 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tabs.</a:t>
            </a:r>
            <a:endParaRPr sz="1200"/>
          </a:p>
        </p:txBody>
      </p:sp>
      <p:sp>
        <p:nvSpPr>
          <p:cNvPr id="570" name="Google Shape;570;p86"/>
          <p:cNvSpPr txBox="1"/>
          <p:nvPr/>
        </p:nvSpPr>
        <p:spPr>
          <a:xfrm>
            <a:off x="740750" y="664868"/>
            <a:ext cx="252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Free</a:t>
            </a: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 Modelling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1" name="Google Shape;5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100" y="492667"/>
            <a:ext cx="4004300" cy="3891375"/>
          </a:xfrm>
          <a:prstGeom prst="rect">
            <a:avLst/>
          </a:prstGeom>
          <a:noFill/>
          <a:ln cap="flat" cmpd="sng" w="19050">
            <a:solidFill>
              <a:srgbClr val="EB7C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86"/>
          <p:cNvPicPr preferRelativeResize="0"/>
          <p:nvPr/>
        </p:nvPicPr>
        <p:blipFill rotWithShape="1">
          <a:blip r:embed="rId4">
            <a:alphaModFix/>
          </a:blip>
          <a:srcRect b="38914" l="22904" r="71874" t="17740"/>
          <a:stretch/>
        </p:blipFill>
        <p:spPr>
          <a:xfrm>
            <a:off x="2850850" y="784375"/>
            <a:ext cx="469925" cy="4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/>
          <p:nvPr/>
        </p:nvSpPr>
        <p:spPr>
          <a:xfrm>
            <a:off x="1200" y="0"/>
            <a:ext cx="91416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7"/>
          <p:cNvSpPr/>
          <p:nvPr/>
        </p:nvSpPr>
        <p:spPr>
          <a:xfrm flipH="1">
            <a:off x="8747394" y="9253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7"/>
          <p:cNvSpPr/>
          <p:nvPr/>
        </p:nvSpPr>
        <p:spPr>
          <a:xfrm>
            <a:off x="8138199" y="580800"/>
            <a:ext cx="609200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7"/>
          <p:cNvSpPr/>
          <p:nvPr/>
        </p:nvSpPr>
        <p:spPr>
          <a:xfrm>
            <a:off x="8138207" y="382150"/>
            <a:ext cx="435775" cy="4141049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7"/>
          <p:cNvSpPr/>
          <p:nvPr/>
        </p:nvSpPr>
        <p:spPr>
          <a:xfrm>
            <a:off x="5681971" y="382161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7"/>
          <p:cNvSpPr/>
          <p:nvPr/>
        </p:nvSpPr>
        <p:spPr>
          <a:xfrm>
            <a:off x="120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400" u="sng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3" name="Google Shape;583;p87"/>
          <p:cNvSpPr/>
          <p:nvPr/>
        </p:nvSpPr>
        <p:spPr>
          <a:xfrm flipH="1">
            <a:off x="8747400" y="580800"/>
            <a:ext cx="395400" cy="3852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7"/>
          <p:cNvSpPr/>
          <p:nvPr/>
        </p:nvSpPr>
        <p:spPr>
          <a:xfrm>
            <a:off x="8443025" y="269050"/>
            <a:ext cx="304525" cy="4188897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7"/>
          <p:cNvSpPr txBox="1"/>
          <p:nvPr/>
        </p:nvSpPr>
        <p:spPr>
          <a:xfrm>
            <a:off x="813725" y="1155275"/>
            <a:ext cx="37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5" y="65825"/>
            <a:ext cx="3451026" cy="2081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7" name="Google Shape;58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925" y="2212425"/>
            <a:ext cx="3568098" cy="224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8" name="Google Shape;58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73" y="2212425"/>
            <a:ext cx="3451026" cy="224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p87"/>
          <p:cNvSpPr txBox="1"/>
          <p:nvPr/>
        </p:nvSpPr>
        <p:spPr>
          <a:xfrm>
            <a:off x="4145550" y="269050"/>
            <a:ext cx="4297500" cy="11373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800">
                <a:latin typeface="Georgia"/>
                <a:ea typeface="Georgia"/>
                <a:cs typeface="Georgia"/>
                <a:sym typeface="Georgia"/>
              </a:rPr>
              <a:t>Drawing Workspace</a:t>
            </a:r>
            <a:endParaRPr b="1" sz="2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90" name="Google Shape;590;p87"/>
          <p:cNvPicPr preferRelativeResize="0"/>
          <p:nvPr/>
        </p:nvPicPr>
        <p:blipFill rotWithShape="1">
          <a:blip r:embed="rId6">
            <a:alphaModFix/>
          </a:blip>
          <a:srcRect b="40566" l="0" r="0" t="8024"/>
          <a:stretch/>
        </p:blipFill>
        <p:spPr>
          <a:xfrm>
            <a:off x="74050" y="4523200"/>
            <a:ext cx="9022477" cy="57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88"/>
          <p:cNvSpPr/>
          <p:nvPr/>
        </p:nvSpPr>
        <p:spPr>
          <a:xfrm flipH="1">
            <a:off x="382715" y="664865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8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596646" y="468998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8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8"/>
          <p:cNvSpPr txBox="1"/>
          <p:nvPr/>
        </p:nvSpPr>
        <p:spPr>
          <a:xfrm>
            <a:off x="894900" y="1656450"/>
            <a:ext cx="22956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Animation workspace to create exploded views and to animate parts and assemblies. The use of Animation is to evaluate and communicate design functionality and illustrate assembly.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8"/>
          <p:cNvSpPr txBox="1"/>
          <p:nvPr/>
        </p:nvSpPr>
        <p:spPr>
          <a:xfrm>
            <a:off x="778158" y="782660"/>
            <a:ext cx="252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Animation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Workspace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02" name="Google Shape;602;p88"/>
          <p:cNvGrpSpPr/>
          <p:nvPr/>
        </p:nvGrpSpPr>
        <p:grpSpPr>
          <a:xfrm>
            <a:off x="3689875" y="451650"/>
            <a:ext cx="5186376" cy="3938701"/>
            <a:chOff x="3689875" y="451650"/>
            <a:chExt cx="5186376" cy="3938701"/>
          </a:xfrm>
        </p:grpSpPr>
        <p:pic>
          <p:nvPicPr>
            <p:cNvPr id="603" name="Google Shape;603;p88"/>
            <p:cNvPicPr preferRelativeResize="0"/>
            <p:nvPr/>
          </p:nvPicPr>
          <p:blipFill rotWithShape="1">
            <a:blip r:embed="rId3">
              <a:alphaModFix/>
            </a:blip>
            <a:srcRect b="40029" l="11632" r="67426" t="27745"/>
            <a:stretch/>
          </p:blipFill>
          <p:spPr>
            <a:xfrm>
              <a:off x="3689875" y="451650"/>
              <a:ext cx="5186376" cy="3938701"/>
            </a:xfrm>
            <a:prstGeom prst="rect">
              <a:avLst/>
            </a:prstGeom>
            <a:noFill/>
            <a:ln cap="flat" cmpd="sng" w="19050">
              <a:solidFill>
                <a:srgbClr val="EB7C2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2">
                  <a:alpha val="50000"/>
                </a:schemeClr>
              </a:outerShdw>
            </a:effectLst>
          </p:spPr>
        </p:pic>
        <p:pic>
          <p:nvPicPr>
            <p:cNvPr id="604" name="Google Shape;604;p88"/>
            <p:cNvPicPr preferRelativeResize="0"/>
            <p:nvPr/>
          </p:nvPicPr>
          <p:blipFill rotWithShape="1">
            <a:blip r:embed="rId4">
              <a:alphaModFix/>
            </a:blip>
            <a:srcRect b="52042" l="1392" r="5184" t="0"/>
            <a:stretch/>
          </p:blipFill>
          <p:spPr>
            <a:xfrm>
              <a:off x="3689875" y="451650"/>
              <a:ext cx="5186374" cy="6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5" name="Google Shape;605;p88"/>
          <p:cNvPicPr preferRelativeResize="0"/>
          <p:nvPr/>
        </p:nvPicPr>
        <p:blipFill rotWithShape="1">
          <a:blip r:embed="rId5">
            <a:alphaModFix/>
          </a:blip>
          <a:srcRect b="0" l="0" r="0" t="9518"/>
          <a:stretch/>
        </p:blipFill>
        <p:spPr>
          <a:xfrm>
            <a:off x="3689875" y="3415525"/>
            <a:ext cx="5186376" cy="9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